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6" r:id="rId3"/>
    <p:sldId id="268" r:id="rId4"/>
    <p:sldId id="269" r:id="rId5"/>
    <p:sldId id="270" r:id="rId6"/>
    <p:sldId id="263" r:id="rId7"/>
    <p:sldId id="265" r:id="rId8"/>
    <p:sldId id="267" r:id="rId9"/>
    <p:sldId id="276" r:id="rId10"/>
    <p:sldId id="273" r:id="rId11"/>
    <p:sldId id="272" r:id="rId12"/>
    <p:sldId id="275" r:id="rId13"/>
    <p:sldId id="274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 autoAdjust="0"/>
  </p:normalViewPr>
  <p:slideViewPr>
    <p:cSldViewPr snapToGrid="0" showGuides="1">
      <p:cViewPr>
        <p:scale>
          <a:sx n="79" d="100"/>
          <a:sy n="79" d="100"/>
        </p:scale>
        <p:origin x="-84" y="-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7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5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31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1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69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8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2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3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7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574600-57EF-4E11-9067-EF7D906BFE48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DB2D9D-0DF3-4FE6-A9FC-A6EF8ED6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94421"/>
            <a:ext cx="2143788" cy="1341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" y="288036"/>
            <a:ext cx="10652760" cy="644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609" y="94422"/>
            <a:ext cx="78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Республике Татарстан образовано 6 одномандатных избирательных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8875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" y="100526"/>
            <a:ext cx="2145979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54" l="0" r="99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95" y="1123871"/>
            <a:ext cx="3256583" cy="474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1480" y="1261873"/>
            <a:ext cx="8549640" cy="3939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0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Период агитации в </a:t>
            </a:r>
            <a:r>
              <a:rPr lang="ru-RU" sz="5000" b="1" u="sng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СМИ </a:t>
            </a:r>
          </a:p>
          <a:p>
            <a:pPr algn="ctr"/>
            <a:r>
              <a:rPr lang="ru-RU" sz="50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с 20 августа 2016 года </a:t>
            </a:r>
          </a:p>
          <a:p>
            <a:pPr algn="ctr"/>
            <a:r>
              <a:rPr lang="ru-RU" sz="50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до ноля часов 17 сентября 2016 года</a:t>
            </a:r>
          </a:p>
        </p:txBody>
      </p:sp>
    </p:spTree>
    <p:extLst>
      <p:ext uri="{BB962C8B-B14F-4D97-AF65-F5344CB8AC3E}">
        <p14:creationId xmlns:p14="http://schemas.microsoft.com/office/powerpoint/2010/main" val="30476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1" y="5504572"/>
            <a:ext cx="2145979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464" y="329188"/>
            <a:ext cx="11603736" cy="5847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4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Предвыборная агитация может проводиться:</a:t>
            </a:r>
          </a:p>
          <a:p>
            <a:r>
              <a:rPr lang="ru-RU" sz="34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- на каналах организаций телерадиовещания, в периодических печатных изданиях и сетевых изданиях; </a:t>
            </a:r>
          </a:p>
          <a:p>
            <a:r>
              <a:rPr lang="ru-RU" sz="34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- посредством проведения агитационных публичных мероприятий; </a:t>
            </a:r>
          </a:p>
          <a:p>
            <a:r>
              <a:rPr lang="ru-RU" sz="34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- посредством выпуска и распространения печатных, аудиовизуальных и других агитационных материалов; </a:t>
            </a:r>
          </a:p>
          <a:p>
            <a:r>
              <a:rPr lang="ru-RU" sz="34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- другими не запрещенными законодательством методами</a:t>
            </a:r>
          </a:p>
        </p:txBody>
      </p:sp>
    </p:spTree>
    <p:extLst>
      <p:ext uri="{BB962C8B-B14F-4D97-AF65-F5344CB8AC3E}">
        <p14:creationId xmlns:p14="http://schemas.microsoft.com/office/powerpoint/2010/main" val="16136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1" y="79193"/>
            <a:ext cx="2145979" cy="1359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440" y="758952"/>
            <a:ext cx="1077163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Изготавливать агитационные материалы </a:t>
            </a:r>
            <a:r>
              <a:rPr lang="ru-RU" sz="48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вправе юридические лица и физические лица - граждане зарегистрированные в качестве индивидуальных предпринимателей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5" y="1547419"/>
            <a:ext cx="2407920" cy="159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4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5978" cy="1359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504" y="283464"/>
            <a:ext cx="1099108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28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На выборах депутатов Государственной Думы в предвыборной агитации участвуют следующие средства массовой   информации :  </a:t>
            </a:r>
          </a:p>
          <a:p>
            <a:endParaRPr lang="ru-RU" sz="2800" b="1" dirty="0">
              <a:ln/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4" indent="-285744">
              <a:buFontTx/>
              <a:buChar char="-"/>
            </a:pPr>
            <a:r>
              <a:rPr lang="ru-RU" sz="28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общероссийские государственные организации телерадиовещания и редакции общероссийских государственных периодических печатных изданий ; </a:t>
            </a:r>
          </a:p>
          <a:p>
            <a:pPr marL="285744" indent="-285744">
              <a:buFontTx/>
              <a:buChar char="-"/>
            </a:pPr>
            <a:endParaRPr lang="ru-RU" sz="2800" b="1" dirty="0">
              <a:ln/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4" indent="-285744">
              <a:buFontTx/>
              <a:buChar char="-"/>
            </a:pPr>
            <a:r>
              <a:rPr lang="ru-RU" sz="2800" b="1" dirty="0">
                <a:ln/>
                <a:solidFill>
                  <a:srgbClr val="002060"/>
                </a:solidFill>
                <a:latin typeface="Arial Black" panose="020B0A04020102020204" pitchFamily="34" charset="0"/>
              </a:rPr>
              <a:t>региональные государственные организации телерадиовещания и редакции региональных государственных периодических печатных изданий; </a:t>
            </a:r>
          </a:p>
          <a:p>
            <a:endParaRPr lang="ru-RU" sz="28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9" y="5431539"/>
            <a:ext cx="2110635" cy="1296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136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" y="70045"/>
            <a:ext cx="2145978" cy="1359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344" y="612648"/>
            <a:ext cx="1122883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Решение о возложении полномочий окружных комиссий на территориальные избирательные комиссии будет принято </a:t>
            </a:r>
            <a:endParaRPr lang="ru-RU" sz="4400" b="1" dirty="0" smtClean="0">
              <a:ln/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u="sng" dirty="0" smtClean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4400" b="1" u="sng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позднее  19 мая 2016 </a:t>
            </a:r>
            <a:r>
              <a:rPr lang="ru-RU" sz="4400" b="1" u="sng" dirty="0" smtClean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года</a:t>
            </a:r>
            <a:endParaRPr lang="ru-RU" sz="4400" b="1" u="sng" dirty="0">
              <a:ln/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4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601"/>
            <a:ext cx="2145978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3664" y="155452"/>
            <a:ext cx="90159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b="1" dirty="0">
                <a:ln/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Перечень политических партий	</a:t>
            </a:r>
          </a:p>
          <a:p>
            <a:pPr algn="ctr"/>
            <a:r>
              <a:rPr lang="ru-RU" b="1" dirty="0">
                <a:ln/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освобожденных от сбора подписей на выборах депутатов    Государственной Думы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73048"/>
              </p:ext>
            </p:extLst>
          </p:nvPr>
        </p:nvGraphicFramePr>
        <p:xfrm>
          <a:off x="448056" y="1078783"/>
          <a:ext cx="10936224" cy="5737266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491935"/>
                <a:gridCol w="9444289"/>
              </a:tblGrid>
              <a:tr h="51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br>
                        <a:rPr lang="ru-RU" sz="1500" dirty="0">
                          <a:effectLst/>
                        </a:rPr>
                      </a:br>
                      <a:r>
                        <a:rPr lang="ru-RU" sz="1500" dirty="0">
                          <a:effectLst/>
                        </a:rPr>
                        <a:t>политической партии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Всероссийская политическая партия «ЕДИНАЯ РОССИЯ»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«КОММУНИСТИЧЕСКАЯ ПАРТИЯ РОССИЙСКОЙ ФЕДЕРАЦИИ»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СПРАВЕДЛИВАЯ РОССИЯ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ЛДПР – Либерально-демократическая партия России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«Российская объединенная демократическая партия «ЯБЛОКО»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Всероссийская политическая партия «ПРАВОЕ ДЕЛО»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«ПАТРИОТЫ РОССИИ»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«Гражданская Платформа»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КОММУНИСТИЧЕСКАЯ ПАРТИЯ КОММУНИСТЫ РОССИИ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</a:t>
                      </a:r>
                      <a:b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«Российская партия пенсионеров</a:t>
                      </a:r>
                      <a:b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 справедливость»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ВСЕРОССИЙСКАЯ ПОЛИТИЧЕСКАЯ ПАРТИЯ «РОДИНА»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12.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«Республиканская партия России – Партия народной свободы»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13.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Политическая партия «Российская экологическая партия «Зелёные»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14.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Всероссийская политическая партия «Гражданская Сила»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36" marR="5893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5978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048" y="411480"/>
            <a:ext cx="1147572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sz="42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        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Кандидаты и партии вправе назначить в каждую комиссию не </a:t>
            </a:r>
            <a:r>
              <a:rPr lang="ru-RU" sz="42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более двух наблюдателей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которые имеют право </a:t>
            </a:r>
            <a:r>
              <a:rPr lang="ru-RU" sz="42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поочередно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осуществлять наблюдение в помещении для голосования, при этом одно и то же лицо может быть назначено наблюдателем только в одну комиссию </a:t>
            </a:r>
          </a:p>
        </p:txBody>
      </p:sp>
    </p:spTree>
    <p:extLst>
      <p:ext uri="{BB962C8B-B14F-4D97-AF65-F5344CB8AC3E}">
        <p14:creationId xmlns:p14="http://schemas.microsoft.com/office/powerpoint/2010/main" val="6240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2145978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3624" y="1133859"/>
            <a:ext cx="96012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 назначении наблюдателя партии и кандидаты уведомляют комиссии не позднее чем </a:t>
            </a:r>
          </a:p>
          <a:p>
            <a:pPr algn="ctr"/>
            <a:r>
              <a:rPr lang="ru-RU" sz="44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за три дня </a:t>
            </a:r>
          </a:p>
          <a:p>
            <a:pPr algn="ctr"/>
            <a:r>
              <a:rPr lang="ru-RU" sz="44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до дня голосования </a:t>
            </a:r>
            <a:endParaRPr lang="ru-RU" sz="4400" b="1" dirty="0">
              <a:ln/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2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5978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664" y="466343"/>
            <a:ext cx="10698480" cy="52322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sz="40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    </a:t>
            </a:r>
          </a:p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Для осуществления своих полномочий представители </a:t>
            </a:r>
            <a:r>
              <a:rPr lang="ru-RU" sz="42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СМИ</a:t>
            </a:r>
            <a:r>
              <a:rPr lang="ru-RU" sz="42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проходят</a:t>
            </a:r>
            <a:r>
              <a:rPr lang="ru-RU" sz="42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ru-RU" sz="42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аккредитацию.</a:t>
            </a:r>
          </a:p>
          <a:p>
            <a:pPr algn="ctr"/>
            <a:r>
              <a:rPr lang="ru-RU" sz="42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    </a:t>
            </a:r>
            <a:r>
              <a:rPr lang="ru-RU" sz="42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Заявки на аккредитацию должны быть поданы редакцией СМИ в комиссию не позднее чем </a:t>
            </a:r>
            <a:r>
              <a:rPr lang="ru-RU" sz="42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за три дня до дня голосования</a:t>
            </a:r>
            <a:endParaRPr lang="ru-RU" sz="4200" b="1" dirty="0">
              <a:ln/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9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4592" y="594360"/>
            <a:ext cx="12024360" cy="5229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lnSpc>
                <a:spcPct val="107000"/>
              </a:lnSpc>
            </a:pPr>
            <a:r>
              <a:rPr lang="ru-RU" sz="5200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</a:t>
            </a:r>
          </a:p>
          <a:p>
            <a:pPr lvl="1" algn="ctr">
              <a:lnSpc>
                <a:spcPct val="107000"/>
              </a:lnSpc>
            </a:pPr>
            <a:r>
              <a:rPr lang="ru-RU" sz="5200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назначении выборов депутатов Государственной Думы РФ принимается </a:t>
            </a:r>
          </a:p>
          <a:p>
            <a:pPr lvl="1" algn="ctr">
              <a:lnSpc>
                <a:spcPct val="107000"/>
              </a:lnSpc>
            </a:pPr>
            <a:r>
              <a:rPr lang="ru-RU" sz="5200" b="1" u="sng" dirty="0">
                <a:ln/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ранее 30 мая и не позднее 19 июня 2016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4"/>
            <a:ext cx="2295144" cy="14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41"/>
            <a:ext cx="2145978" cy="13473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336" y="503585"/>
            <a:ext cx="1120777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Федеральные списки кандидатов выдвигаются только политическими партиями.</a:t>
            </a:r>
          </a:p>
          <a:p>
            <a:pPr algn="ctr"/>
            <a:r>
              <a:rPr lang="ru-RU" sz="4400" dirty="0">
                <a:latin typeface="Arial Black" panose="020B0A04020102020204" pitchFamily="34" charset="0"/>
              </a:rPr>
              <a:t>       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4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одномандатном избирательном округе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 гражданин может быть выдвинут либо 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политической партией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, либо в поря</a:t>
            </a:r>
            <a:r>
              <a:rPr lang="ru-RU" sz="4600" dirty="0">
                <a:solidFill>
                  <a:srgbClr val="002060"/>
                </a:solidFill>
                <a:latin typeface="Arial Black" panose="020B0A04020102020204" pitchFamily="34" charset="0"/>
              </a:rPr>
              <a:t>дке </a:t>
            </a:r>
            <a:r>
              <a:rPr lang="ru-RU" sz="4600" dirty="0">
                <a:solidFill>
                  <a:srgbClr val="C00000"/>
                </a:solidFill>
                <a:latin typeface="Arial Black" panose="020B0A04020102020204" pitchFamily="34" charset="0"/>
              </a:rPr>
              <a:t>самовыдвижения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6536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2145978" cy="1353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352" y="228603"/>
            <a:ext cx="11164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Все документы для регистрации федерального списка кандидатов, кандидата в одномандатном округе представляются в избирательные комиссии в срок</a:t>
            </a:r>
            <a:r>
              <a:rPr lang="ru-RU" sz="4800" dirty="0">
                <a:latin typeface="Arial Black" panose="020B0A04020102020204" pitchFamily="34" charset="0"/>
              </a:rPr>
              <a:t> </a:t>
            </a:r>
            <a:r>
              <a:rPr lang="ru-RU" sz="4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не ранее 4 июля и не позднее 3 августа 2016 года </a:t>
            </a:r>
          </a:p>
        </p:txBody>
      </p:sp>
    </p:spTree>
    <p:extLst>
      <p:ext uri="{BB962C8B-B14F-4D97-AF65-F5344CB8AC3E}">
        <p14:creationId xmlns:p14="http://schemas.microsoft.com/office/powerpoint/2010/main" val="16989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5978" cy="1359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088" y="474813"/>
            <a:ext cx="1132941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      </a:t>
            </a:r>
            <a:r>
              <a:rPr lang="ru-RU" sz="40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Предельная сумма всех расходов из средств избирательного фонда политической партии не может превышать </a:t>
            </a:r>
            <a:r>
              <a:rPr lang="ru-RU" sz="40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700 миллионов рублей</a:t>
            </a:r>
            <a:endParaRPr lang="ru-RU" sz="4000" b="1" dirty="0">
              <a:ln/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4000" b="1" dirty="0">
              <a:ln/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4000" b="1" dirty="0">
                <a:ln/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Предельная сумма всех расходов из средств избирательного фонда кандидата не может превышать </a:t>
            </a:r>
          </a:p>
          <a:p>
            <a:r>
              <a:rPr lang="ru-RU" sz="40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40 миллионов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3855229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356</TotalTime>
  <Words>363</Words>
  <Application>Microsoft Office PowerPoint</Application>
  <PresentationFormat>Произвольный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Республиканское совещание с руководителями территориальных избирательных комиссий и ответствеными за выборный процесс в муниципальных районах и городских округах республики Татапр тан</dc:title>
  <dc:creator>Пользователь</dc:creator>
  <cp:lastModifiedBy>IzotovaLV</cp:lastModifiedBy>
  <cp:revision>37</cp:revision>
  <dcterms:created xsi:type="dcterms:W3CDTF">2015-03-07T06:30:41Z</dcterms:created>
  <dcterms:modified xsi:type="dcterms:W3CDTF">2016-04-18T05:37:21Z</dcterms:modified>
</cp:coreProperties>
</file>